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Anton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Jacques Francois Shadow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9ZxbBuqW6n+mtC8h4986+uvNR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Start med at fortælle, hvor Catalonien ligger og hvornår det blev indlemmet i Spanien (1714). Fortæl, at de ønsker at løsrive sig fra Spanien, fordi de føler sig anderledes. 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Real Madrid blev betragtet som Francos klub.</a:t>
            </a:r>
            <a:endParaRPr/>
          </a:p>
        </p:txBody>
      </p:sp>
      <p:sp>
        <p:nvSpPr>
          <p:cNvPr id="166" name="Google Shape;16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Der er 17 regioner i Spanien. Catalonien ligger i det nordøstlige hjørne. </a:t>
            </a: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Nævn evt at det var forbudt at undervise på catalansk i skolerne. </a:t>
            </a:r>
            <a:endParaRPr/>
          </a:p>
        </p:txBody>
      </p:sp>
      <p:sp>
        <p:nvSpPr>
          <p:cNvPr id="103" name="Google Shape;10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Nationalisterne ønsker et samlet Spanien. Republikanerne ville af med kongehuset og give regionerne mere autonomi.</a:t>
            </a:r>
            <a:endParaRPr/>
          </a:p>
        </p:txBody>
      </p:sp>
      <p:sp>
        <p:nvSpPr>
          <p:cNvPr id="111" name="Google Shape;11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Nævn evt kvinders situation under Franco – havde ingen selvstændige rettigheder. Familien i fokus, manden var overhovedet. </a:t>
            </a:r>
            <a:endParaRPr/>
          </a:p>
        </p:txBody>
      </p:sp>
      <p:sp>
        <p:nvSpPr>
          <p:cNvPr id="133" name="Google Shape;13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Unges udtalelser om et selvstændigt Catalonien. Modstand mod Spanien. </a:t>
            </a:r>
            <a:endParaRPr/>
          </a:p>
        </p:txBody>
      </p:sp>
      <p:sp>
        <p:nvSpPr>
          <p:cNvPr id="156" name="Google Shape;15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dholdsobjekter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59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vMCg84QWNh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icryl.com/media/francisco-franco-1930-cropped-8b5624" TargetMode="External"/><Relationship Id="rId13" Type="http://schemas.openxmlformats.org/officeDocument/2006/relationships/hyperlink" Target="https://creativecommons.org/licenses/by-sa/2.5/deed.en" TargetMode="External"/><Relationship Id="rId3" Type="http://schemas.openxmlformats.org/officeDocument/2006/relationships/hyperlink" Target="https://commons.wikimedia.org/wiki/File:Demonstration_%22Som_una_naci%C3%B3._Nosaltres_decidim%22_(Catalu%C3%B1a,_2010).jpg" TargetMode="External"/><Relationship Id="rId7" Type="http://schemas.openxmlformats.org/officeDocument/2006/relationships/hyperlink" Target="https://picryl.com/media/soldiers-fighting-during-the-siege-of-the-alcazar-in-toledo-google-art-project-955062" TargetMode="External"/><Relationship Id="rId12" Type="http://schemas.openxmlformats.org/officeDocument/2006/relationships/hyperlink" Target="https://commons.wikimedia.org/wiki/File:Estelada_blava.sv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wikipedia.org/wiki/Catalu%C3%B1a" TargetMode="External"/><Relationship Id="rId11" Type="http://schemas.openxmlformats.org/officeDocument/2006/relationships/hyperlink" Target="https://commons.wikimedia.org/wiki/File:Cataluna_in_Spain_(including_Canarias).svg" TargetMode="External"/><Relationship Id="rId5" Type="http://schemas.openxmlformats.org/officeDocument/2006/relationships/hyperlink" Target="https://rpp.pe/mundo/espana/espana-cataluna-asi-son-las-protestas-y-disturbios-por-la-condena-a-independentistas-fotos-noticia-1225054" TargetMode="External"/><Relationship Id="rId15" Type="http://schemas.openxmlformats.org/officeDocument/2006/relationships/hyperlink" Target="https://creativecommons.org/licenses/by/2.0/deed.en" TargetMode="External"/><Relationship Id="rId10" Type="http://schemas.openxmlformats.org/officeDocument/2006/relationships/hyperlink" Target="https://www.youtube.com/watch?app=desktop&amp;v=MXNXwgMV_fM" TargetMode="External"/><Relationship Id="rId4" Type="http://schemas.openxmlformats.org/officeDocument/2006/relationships/hyperlink" Target="https://creativecommons.org/licenses/by-sa/2.0/deed.en" TargetMode="External"/><Relationship Id="rId9" Type="http://schemas.openxmlformats.org/officeDocument/2006/relationships/hyperlink" Target="https://picryl.com/media/surrender-of-red-soldiers-somosierra-madrid-google-art-project-a8dac6" TargetMode="External"/><Relationship Id="rId14" Type="http://schemas.openxmlformats.org/officeDocument/2006/relationships/hyperlink" Target="https://upload.wikimedia.org/wikipedia/commons/e/ef/Piqu%C3%A9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NXwgMV_f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mbria"/>
              <a:buNone/>
            </a:pPr>
            <a:r>
              <a:rPr lang="da-DK" sz="8000" b="1">
                <a:latin typeface="Cambria"/>
                <a:ea typeface="Cambria"/>
                <a:cs typeface="Cambria"/>
                <a:sym typeface="Cambria"/>
              </a:rPr>
              <a:t>OPRØR i Catalunya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868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da-DK" sz="5400">
                <a:latin typeface="Cambria"/>
                <a:ea typeface="Cambria"/>
                <a:cs typeface="Cambria"/>
                <a:sym typeface="Cambria"/>
              </a:rPr>
              <a:t>España o Cataluña/Catalunya</a:t>
            </a:r>
            <a:endParaRPr/>
          </a:p>
        </p:txBody>
      </p:sp>
      <p:pic>
        <p:nvPicPr>
          <p:cNvPr id="1026" name="Picture 2" descr="File:Demonstration &quot;Som una nació. Nosaltres decidim&quot; (Cataluña, 2010).jpg">
            <a:extLst>
              <a:ext uri="{FF2B5EF4-FFF2-40B4-BE49-F238E27FC236}">
                <a16:creationId xmlns:a16="http://schemas.microsoft.com/office/drawing/2014/main" id="{45AA9072-6EB0-4A4E-BCD8-1AE8361E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886" y="2828976"/>
            <a:ext cx="5519998" cy="36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da-DK" b="1">
                <a:latin typeface="Cambria"/>
                <a:ea typeface="Cambria"/>
                <a:cs typeface="Cambria"/>
                <a:sym typeface="Cambria"/>
              </a:rPr>
              <a:t>Politik og fodbold</a:t>
            </a:r>
            <a:endParaRPr/>
          </a:p>
        </p:txBody>
      </p:sp>
      <p:sp>
        <p:nvSpPr>
          <p:cNvPr id="169" name="Google Shape;169;p10"/>
          <p:cNvSpPr txBox="1">
            <a:spLocks noGrp="1"/>
          </p:cNvSpPr>
          <p:nvPr>
            <p:ph type="body" idx="1"/>
          </p:nvPr>
        </p:nvSpPr>
        <p:spPr>
          <a:xfrm>
            <a:off x="838200" y="1376516"/>
            <a:ext cx="10515600" cy="208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a-DK">
                <a:latin typeface="Cambria"/>
                <a:ea typeface="Cambria"/>
                <a:cs typeface="Cambria"/>
                <a:sym typeface="Cambria"/>
              </a:rPr>
              <a:t>Under Franco var </a:t>
            </a:r>
            <a:r>
              <a:rPr lang="da-DK" i="1">
                <a:latin typeface="Cambria"/>
                <a:ea typeface="Cambria"/>
                <a:cs typeface="Cambria"/>
                <a:sym typeface="Cambria"/>
              </a:rPr>
              <a:t>Camp Nou</a:t>
            </a:r>
            <a:r>
              <a:rPr lang="da-DK">
                <a:latin typeface="Cambria"/>
                <a:ea typeface="Cambria"/>
                <a:cs typeface="Cambria"/>
                <a:sym typeface="Cambria"/>
              </a:rPr>
              <a:t> for catalanerne et vigtigt sted at kunne udtrykke deres utilfredshed med regimet. </a:t>
            </a:r>
            <a:endParaRPr/>
          </a:p>
        </p:txBody>
      </p:sp>
      <p:pic>
        <p:nvPicPr>
          <p:cNvPr id="170" name="Google Shape;17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1391" y="2265213"/>
            <a:ext cx="6622958" cy="441089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0"/>
          <p:cNvSpPr txBox="1"/>
          <p:nvPr/>
        </p:nvSpPr>
        <p:spPr>
          <a:xfrm flipH="1">
            <a:off x="838200" y="2304394"/>
            <a:ext cx="425491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Denne utilfredshed kunne ikke rettes direkte mod Franco, og man råbte derfor ad Real Madrids spillere i stedet.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På stadion fandt catalanerne desuden et frirum, hvor de kunne tale catalansk.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da-DK" b="1">
                <a:latin typeface="Cambria"/>
                <a:ea typeface="Cambria"/>
                <a:cs typeface="Cambria"/>
                <a:sym typeface="Cambria"/>
              </a:rPr>
              <a:t>El Clásico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7242798" y="820474"/>
            <a:ext cx="4586861" cy="2279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a-DK" dirty="0">
                <a:latin typeface="Cambria"/>
                <a:ea typeface="Cambria"/>
                <a:cs typeface="Cambria"/>
                <a:sym typeface="Cambria"/>
              </a:rPr>
              <a:t>På grund af de politiske strømninger er El </a:t>
            </a:r>
            <a:r>
              <a:rPr lang="da-DK" dirty="0" err="1">
                <a:latin typeface="Cambria"/>
                <a:ea typeface="Cambria"/>
                <a:cs typeface="Cambria"/>
                <a:sym typeface="Cambria"/>
              </a:rPr>
              <a:t>Clásico</a:t>
            </a:r>
            <a:r>
              <a:rPr lang="da-DK" dirty="0">
                <a:latin typeface="Cambria"/>
                <a:ea typeface="Cambria"/>
                <a:cs typeface="Cambria"/>
                <a:sym typeface="Cambria"/>
              </a:rPr>
              <a:t> i dag blevet en kampplads for Cataloniens uafhængighed.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a-DK" dirty="0">
                <a:latin typeface="Cambria"/>
                <a:ea typeface="Cambria"/>
                <a:cs typeface="Cambria"/>
                <a:sym typeface="Cambria"/>
              </a:rPr>
              <a:t> </a:t>
            </a:r>
            <a:endParaRPr dirty="0"/>
          </a:p>
        </p:txBody>
      </p:sp>
      <p:pic>
        <p:nvPicPr>
          <p:cNvPr id="179" name="Google Shape;17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127" y="1333239"/>
            <a:ext cx="5919645" cy="262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1"/>
          <p:cNvSpPr txBox="1"/>
          <p:nvPr/>
        </p:nvSpPr>
        <p:spPr>
          <a:xfrm>
            <a:off x="8328034" y="2581275"/>
            <a:ext cx="3696817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Derfor viser fansene uafhængighedsflag og råber </a:t>
            </a:r>
            <a:r>
              <a:rPr lang="da-DK" sz="2800" b="1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'Independencia‘</a:t>
            </a:r>
            <a:r>
              <a:rPr lang="da-DK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 minut 17.14, som markerer det år, Catalonien blev en del af Spanien.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>
            <a:spLocks noGrp="1"/>
          </p:cNvSpPr>
          <p:nvPr>
            <p:ph type="title"/>
          </p:nvPr>
        </p:nvSpPr>
        <p:spPr>
          <a:xfrm>
            <a:off x="838200" y="3454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da-DK" b="1">
                <a:latin typeface="Cambria"/>
                <a:ea typeface="Cambria"/>
                <a:cs typeface="Cambria"/>
                <a:sym typeface="Cambria"/>
              </a:rPr>
              <a:t>Oprør</a:t>
            </a:r>
            <a:endParaRPr/>
          </a:p>
        </p:txBody>
      </p:sp>
      <p:sp>
        <p:nvSpPr>
          <p:cNvPr id="186" name="Google Shape;186;p12"/>
          <p:cNvSpPr txBox="1">
            <a:spLocks noGrp="1"/>
          </p:cNvSpPr>
          <p:nvPr>
            <p:ph type="body" idx="1"/>
          </p:nvPr>
        </p:nvSpPr>
        <p:spPr>
          <a:xfrm>
            <a:off x="594606" y="1395633"/>
            <a:ext cx="10833837" cy="447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a-DK" sz="2400" i="1" dirty="0">
                <a:latin typeface="Cambria"/>
                <a:ea typeface="Cambria"/>
                <a:cs typeface="Cambria"/>
                <a:sym typeface="Cambria"/>
              </a:rPr>
              <a:t>Forsvarsspilleren Piqué stoppede i 2018 på landsholdet </a:t>
            </a:r>
            <a:r>
              <a:rPr lang="da-DK" sz="2400" i="1" dirty="0" err="1">
                <a:latin typeface="Cambria"/>
                <a:ea typeface="Cambria"/>
                <a:cs typeface="Cambria"/>
                <a:sym typeface="Cambria"/>
              </a:rPr>
              <a:t>bla</a:t>
            </a:r>
            <a:r>
              <a:rPr lang="da-DK" sz="2400" i="1" dirty="0">
                <a:latin typeface="Cambria"/>
                <a:ea typeface="Cambria"/>
                <a:cs typeface="Cambria"/>
                <a:sym typeface="Cambria"/>
              </a:rPr>
              <a:t>. pga. udtalelser, der vedrørte Cataloniens uafhængighed, og han har da også givet lyd for at El </a:t>
            </a:r>
            <a:r>
              <a:rPr lang="da-DK" sz="2400" i="1" dirty="0" err="1">
                <a:latin typeface="Cambria"/>
                <a:ea typeface="Cambria"/>
                <a:cs typeface="Cambria"/>
                <a:sym typeface="Cambria"/>
              </a:rPr>
              <a:t>Clásico</a:t>
            </a:r>
            <a:r>
              <a:rPr lang="da-DK" sz="2400" i="1" dirty="0">
                <a:latin typeface="Cambria"/>
                <a:ea typeface="Cambria"/>
                <a:cs typeface="Cambria"/>
                <a:sym typeface="Cambria"/>
              </a:rPr>
              <a:t> er mere end bare en almindelig ligakamp.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i="1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a-DK" sz="2400" i="1" dirty="0">
                <a:latin typeface="Cambria"/>
                <a:ea typeface="Cambria"/>
                <a:cs typeface="Cambria"/>
                <a:sym typeface="Cambria"/>
              </a:rPr>
              <a:t>Piqué har blandt andet udtalt at i Barcelona er man i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a-DK" sz="2400" i="1" dirty="0">
                <a:latin typeface="Cambria"/>
                <a:ea typeface="Cambria"/>
                <a:cs typeface="Cambria"/>
                <a:sym typeface="Cambria"/>
              </a:rPr>
              <a:t>Catalonien og for mange mennesker er Catalonien et land.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a-DK" sz="2400" i="1" dirty="0">
                <a:latin typeface="Cambria"/>
                <a:ea typeface="Cambria"/>
                <a:cs typeface="Cambria"/>
                <a:sym typeface="Cambria"/>
              </a:rPr>
              <a:t>Derfor er der ifølge Piqué en rivalisering mellem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a-DK" sz="2400" i="1" dirty="0">
                <a:latin typeface="Cambria"/>
                <a:ea typeface="Cambria"/>
                <a:cs typeface="Cambria"/>
                <a:sym typeface="Cambria"/>
              </a:rPr>
              <a:t>Catalonien og Spanien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i="1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a-DK" sz="2400" i="1" u="sng" dirty="0">
                <a:solidFill>
                  <a:srgbClr val="FF0000"/>
                </a:solidFill>
                <a:latin typeface="Cambria"/>
                <a:ea typeface="Cambria"/>
                <a:sym typeface="Cambria"/>
              </a:rPr>
              <a:t>Her kan man </a:t>
            </a:r>
            <a:r>
              <a:rPr lang="da-DK" sz="2400" i="1" u="sng" dirty="0" err="1">
                <a:solidFill>
                  <a:srgbClr val="FF0000"/>
                </a:solidFill>
                <a:latin typeface="Cambria"/>
                <a:ea typeface="Cambria"/>
                <a:sym typeface="Cambria"/>
              </a:rPr>
              <a:t>evt</a:t>
            </a:r>
            <a:r>
              <a:rPr lang="da-DK" sz="2400" i="1" u="sng" dirty="0">
                <a:solidFill>
                  <a:srgbClr val="FF0000"/>
                </a:solidFill>
                <a:latin typeface="Cambria"/>
                <a:ea typeface="Cambria"/>
                <a:sym typeface="Cambria"/>
              </a:rPr>
              <a:t> afspille en fansang fra </a:t>
            </a:r>
            <a:r>
              <a:rPr lang="da-DK" sz="2400" i="1" u="sng" dirty="0" err="1">
                <a:solidFill>
                  <a:srgbClr val="FF0000"/>
                </a:solidFill>
                <a:latin typeface="Cambria"/>
                <a:ea typeface="Cambria"/>
                <a:sym typeface="Cambria"/>
              </a:rPr>
              <a:t>Youtube</a:t>
            </a:r>
            <a:endParaRPr lang="da-DK" sz="2400" i="1" u="sng" dirty="0">
              <a:solidFill>
                <a:srgbClr val="FF0000"/>
              </a:solidFill>
              <a:latin typeface="Cambria"/>
              <a:ea typeface="Cambria"/>
              <a:sym typeface="Cambri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a-DK" sz="2400" i="1" u="sng" dirty="0">
                <a:solidFill>
                  <a:srgbClr val="FF0000"/>
                </a:solidFill>
                <a:latin typeface="Cambria"/>
                <a:ea typeface="Cambria"/>
                <a:sym typeface="Cambria"/>
              </a:rPr>
              <a:t>(f.eks. </a:t>
            </a:r>
            <a:r>
              <a:rPr lang="da-DK" sz="2400" i="1" u="sng" dirty="0" err="1">
                <a:solidFill>
                  <a:srgbClr val="FF0000"/>
                </a:solidFill>
                <a:latin typeface="Cambria"/>
                <a:ea typeface="Cambria"/>
                <a:sym typeface="Cambria"/>
              </a:rPr>
              <a:t>Llega</a:t>
            </a:r>
            <a:r>
              <a:rPr lang="da-DK" sz="2400" i="1" u="sng" dirty="0">
                <a:solidFill>
                  <a:srgbClr val="FF0000"/>
                </a:solidFill>
                <a:latin typeface="Cambria"/>
                <a:ea typeface="Cambria"/>
                <a:sym typeface="Cambria"/>
              </a:rPr>
              <a:t> el </a:t>
            </a:r>
            <a:r>
              <a:rPr lang="da-DK" sz="2400" i="1" u="sng" dirty="0" err="1">
                <a:solidFill>
                  <a:srgbClr val="FF0000"/>
                </a:solidFill>
                <a:latin typeface="Cambria"/>
                <a:ea typeface="Cambria"/>
                <a:sym typeface="Cambria"/>
              </a:rPr>
              <a:t>Madridista</a:t>
            </a:r>
            <a:r>
              <a:rPr lang="da-DK" sz="2400" i="1" u="sng">
                <a:solidFill>
                  <a:srgbClr val="FF0000"/>
                </a:solidFill>
                <a:latin typeface="Cambria"/>
                <a:ea typeface="Cambria"/>
                <a:sym typeface="Cambria"/>
              </a:rPr>
              <a:t>)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i="1"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50" name="Picture 2" descr="https://upload.wikimedia.org/wikipedia/commons/e/ef/Piqu%C3%A9.jpg">
            <a:extLst>
              <a:ext uri="{FF2B5EF4-FFF2-40B4-BE49-F238E27FC236}">
                <a16:creationId xmlns:a16="http://schemas.microsoft.com/office/drawing/2014/main" id="{993508D8-5E4F-4082-A5EA-EC171992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15" y="2183136"/>
            <a:ext cx="2886269" cy="43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>
            <a:spLocks noGrp="1"/>
          </p:cNvSpPr>
          <p:nvPr>
            <p:ph type="title"/>
          </p:nvPr>
        </p:nvSpPr>
        <p:spPr>
          <a:xfrm>
            <a:off x="560439" y="1001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da-DK" b="1" dirty="0">
                <a:latin typeface="Cambria"/>
                <a:ea typeface="Cambria"/>
                <a:cs typeface="Cambria"/>
                <a:sym typeface="Cambria"/>
              </a:rPr>
              <a:t>Kilder</a:t>
            </a:r>
            <a:endParaRPr dirty="0"/>
          </a:p>
        </p:txBody>
      </p:sp>
      <p:sp>
        <p:nvSpPr>
          <p:cNvPr id="193" name="Google Shape;193;p13"/>
          <p:cNvSpPr txBox="1">
            <a:spLocks noGrp="1"/>
          </p:cNvSpPr>
          <p:nvPr>
            <p:ph type="body" idx="1"/>
          </p:nvPr>
        </p:nvSpPr>
        <p:spPr>
          <a:xfrm>
            <a:off x="369667" y="1015359"/>
            <a:ext cx="11452800" cy="57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70000"/>
              </a:lnSpc>
              <a:spcBef>
                <a:spcPts val="0"/>
              </a:spcBef>
              <a:buSzPts val="1750"/>
              <a:buNone/>
            </a:pPr>
            <a:r>
              <a:rPr lang="da-DK" sz="1400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 1 </a:t>
            </a:r>
            <a:r>
              <a:rPr lang="da-DK" sz="1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File:Demonstration "Som </a:t>
            </a:r>
            <a:r>
              <a:rPr lang="da-DK" sz="1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una</a:t>
            </a:r>
            <a:r>
              <a:rPr lang="da-DK" sz="1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a-DK" sz="1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nació</a:t>
            </a:r>
            <a:r>
              <a:rPr lang="da-DK" sz="1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da-DK" sz="1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Nosaltres</a:t>
            </a:r>
            <a:r>
              <a:rPr lang="da-DK" sz="1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a-DK" sz="1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decidim</a:t>
            </a:r>
            <a:r>
              <a:rPr lang="da-DK" sz="1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 (</a:t>
            </a:r>
            <a:r>
              <a:rPr lang="da-DK" sz="1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Cataluña</a:t>
            </a:r>
            <a:r>
              <a:rPr lang="da-DK" sz="1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2010).jpg - Wikimedia Commons</a:t>
            </a:r>
            <a:r>
              <a:rPr lang="da-DK" sz="1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sz="1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credit</a:t>
            </a:r>
            <a:r>
              <a:rPr lang="da-DK" sz="1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</a:t>
            </a: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Creative Commons — Attribution-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ShareAlike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 2.0 Generic — CC BY-SA 2.0</a:t>
            </a:r>
            <a:endParaRPr lang="da-DK" sz="1400" dirty="0"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endParaRPr lang="da-DK" sz="1400" u="sng" dirty="0">
              <a:solidFill>
                <a:schemeClr val="hlink"/>
              </a:solidFill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  <a:hlinkClick r:id="rId5"/>
            </a:endParaRPr>
          </a:p>
          <a:p>
            <a:pPr marL="0" lvl="0" indent="0">
              <a:lnSpc>
                <a:spcPct val="70000"/>
              </a:lnSpc>
              <a:buSzPts val="1750"/>
              <a:buNone/>
            </a:pP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Slide 2: </a:t>
            </a:r>
            <a:r>
              <a:rPr lang="da-DK" sz="1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www.flickr.com/photos/ichabodhides/9894984796/in/photolist-g5oof9-6cbUr4-PPF1s-8gDFF-ap9CA1-JExx9-fffvs6-2aFpoJ-qGNRo6-5tz4m4-f4oz72-NZAgjE-qDjaY5-pLcyXg-8FzuxK-4HUFXd-afYi8u-6wi9iC-qqy5jP-NSfm6Q-g81CXS-9iFcsK-5Yrugp-pKYvjb-2Ueon8-98qWEt-51p2GM-erqtdj-6DcMrV-8t5Y1v-e34U8f-6ZcE2d-VRsoaT-q5zzsB-37cN2t-87Bunx-64DRqC-2bCGB5-9A5bmU-6urbfq-jGgR-cUjPgA-63Ep9x-ejYCX9-bVBLSL-92Q6GZ-j2awJx-usJWiR-8BeMKT-n9aMK </a:t>
            </a:r>
          </a:p>
          <a:p>
            <a:pPr marL="0" lvl="0" indent="0">
              <a:lnSpc>
                <a:spcPct val="70000"/>
              </a:lnSpc>
              <a:buSzPts val="1750"/>
              <a:buNone/>
            </a:pP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Slide 3: (kort m. Catalonien): </a:t>
            </a:r>
            <a:r>
              <a:rPr lang="da-DK" sz="1400" u="sng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  <a:hlinkClick r:id="rId6"/>
              </a:rPr>
              <a:t>https://es.wikipedia.org/wiki/Catalu%C3%B1a</a:t>
            </a:r>
            <a:r>
              <a:rPr lang="da-DK" sz="1400" u="sng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 </a:t>
            </a: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</a:rPr>
              <a:t>(Permision is </a:t>
            </a:r>
            <a:r>
              <a:rPr lang="da-DK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granted</a:t>
            </a: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da-DK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copy</a:t>
            </a: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sz="1400" dirty="0"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  <a:p>
            <a:pPr marL="0" lvl="0" indent="0">
              <a:lnSpc>
                <a:spcPct val="70000"/>
              </a:lnSpc>
              <a:buSzPts val="1750"/>
              <a:buNone/>
            </a:pP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Slide 4: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Soldiers Fighting During the Siege of the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Alcázar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 in Toledo - Google Art Project - PICRYL Public Domain Image</a:t>
            </a:r>
            <a:endParaRPr lang="da-DK" sz="1400" dirty="0"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  <a:p>
            <a:pPr marL="0" lvl="0" indent="0">
              <a:lnSpc>
                <a:spcPct val="70000"/>
              </a:lnSpc>
              <a:buSzPts val="1750"/>
              <a:buNone/>
            </a:pP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Slide 5: </a:t>
            </a: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  <a:hlinkClick r:id="rId8"/>
              </a:rPr>
              <a:t>Francisco Franco 1930 (</a:t>
            </a:r>
            <a:r>
              <a:rPr lang="da-DK" sz="1400" dirty="0" err="1">
                <a:latin typeface="Cambria" panose="02040503050406030204" pitchFamily="18" charset="0"/>
                <a:ea typeface="Cambria" panose="02040503050406030204" pitchFamily="18" charset="0"/>
                <a:hlinkClick r:id="rId8"/>
              </a:rPr>
              <a:t>cropped</a:t>
            </a: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  <a:hlinkClick r:id="rId8"/>
              </a:rPr>
              <a:t>) - PICRYL Public Domain Image</a:t>
            </a:r>
            <a:endParaRPr sz="1400" dirty="0"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  <a:p>
            <a:pPr marL="0" lvl="0" indent="0">
              <a:lnSpc>
                <a:spcPct val="70000"/>
              </a:lnSpc>
              <a:buSzPts val="1750"/>
              <a:buNone/>
            </a:pP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Slide 6: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Surrender of Red Soldiers,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Somosierra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, Madrid - Google Art Project - PICRYL Public Domain Image</a:t>
            </a:r>
            <a:endParaRPr lang="da-DK" sz="1400" dirty="0"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  <a:p>
            <a:pPr marL="0" lvl="0" indent="0">
              <a:lnSpc>
                <a:spcPct val="70000"/>
              </a:lnSpc>
              <a:buSzPts val="1750"/>
              <a:buNone/>
            </a:pP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Slide 7: video: </a:t>
            </a: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  <a:hlinkClick r:id="rId10"/>
              </a:rPr>
              <a:t>(9) 4 grunde til at Catalonien drømmer om selvstændighed – YouTube</a:t>
            </a: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</a:rPr>
              <a:t> (DR-Nyhederne –fri afbenyttelse)</a:t>
            </a:r>
            <a:endParaRPr lang="da-DK" sz="1400" dirty="0"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  <a:p>
            <a:pPr marL="0" lvl="0" indent="0">
              <a:lnSpc>
                <a:spcPct val="70000"/>
              </a:lnSpc>
              <a:buSzPts val="1750"/>
              <a:buNone/>
            </a:pP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Billede </a:t>
            </a:r>
            <a:r>
              <a:rPr lang="da-DK" sz="1400" dirty="0" err="1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Catelonien</a:t>
            </a: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: </a:t>
            </a: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  <a:hlinkClick r:id="rId11"/>
              </a:rPr>
              <a:t>File:Cataluna in Spain (</a:t>
            </a:r>
            <a:r>
              <a:rPr lang="da-DK" sz="1400" dirty="0" err="1">
                <a:latin typeface="Cambria" panose="02040503050406030204" pitchFamily="18" charset="0"/>
                <a:ea typeface="Cambria" panose="02040503050406030204" pitchFamily="18" charset="0"/>
                <a:hlinkClick r:id="rId11"/>
              </a:rPr>
              <a:t>including</a:t>
            </a: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  <a:hlinkClick r:id="rId11"/>
              </a:rPr>
              <a:t> Canarias).</a:t>
            </a:r>
            <a:r>
              <a:rPr lang="da-DK" sz="1400" dirty="0" err="1">
                <a:latin typeface="Cambria" panose="02040503050406030204" pitchFamily="18" charset="0"/>
                <a:ea typeface="Cambria" panose="02040503050406030204" pitchFamily="18" charset="0"/>
                <a:hlinkClick r:id="rId11"/>
              </a:rPr>
              <a:t>svg</a:t>
            </a: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  <a:hlinkClick r:id="rId11"/>
              </a:rPr>
              <a:t> - Wikimedia Commons</a:t>
            </a: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da-DK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Permision</a:t>
            </a: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</a:rPr>
              <a:t> is </a:t>
            </a:r>
            <a:r>
              <a:rPr lang="da-DK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granted</a:t>
            </a: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da-DK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copy</a:t>
            </a: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da-DK" sz="1400" dirty="0"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  <a:p>
            <a:pPr marL="0" lvl="0" indent="0">
              <a:lnSpc>
                <a:spcPct val="70000"/>
              </a:lnSpc>
              <a:buSzPts val="1750"/>
              <a:buNone/>
            </a:pP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Slide 9: La </a:t>
            </a:r>
            <a:r>
              <a:rPr lang="da-DK" sz="1400" dirty="0" err="1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bandera</a:t>
            </a: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: </a:t>
            </a: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  <a:hlinkClick r:id="rId12"/>
              </a:rPr>
              <a:t>File:Estelada blava.svg - Wikimedia Commons</a:t>
            </a: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 Credit to: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hlinkClick r:id="rId13"/>
              </a:rPr>
              <a:t>Creative Commons — Attribution-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  <a:hlinkClick r:id="rId13"/>
              </a:rPr>
              <a:t>ShareAlike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hlinkClick r:id="rId13"/>
              </a:rPr>
              <a:t> 2.5 Generic — CC BY-SA 2.5</a:t>
            </a:r>
            <a:endParaRPr lang="da-DK" sz="1400" dirty="0"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  <a:p>
            <a:pPr marL="0" lvl="0" indent="0">
              <a:lnSpc>
                <a:spcPct val="70000"/>
              </a:lnSpc>
              <a:buSzPts val="1750"/>
              <a:buNone/>
            </a:pP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Slide 10:(</a:t>
            </a:r>
            <a:r>
              <a:rPr lang="da-DK" sz="1400" dirty="0" err="1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Independencia</a:t>
            </a: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): </a:t>
            </a:r>
            <a:r>
              <a:rPr lang="da-DK" sz="13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www.flickr.com/photos/assemblea/8065207448/in/photolist-dhGibQ-dhGipV-dhGi2o-diAbtk-eZyGxC-diAbe8-dhGkHo-dhGjRi-dhGjrh-dhGkzA-dhGk1c-dhGiLt-diAae8-diAb3p-diA7Z5-dhGida-diAbFk-dhGjzG-dhGkjn-dhGjDz-dhGk9P-2j2ytHP-eYYGFW-A9L7M8-5RqQFs-nSK9rm-A7rY2t-AKq776-eYNusx-eYZZTE-5T5ogw-eZ1gGU-eYY5Vj-2fQJ9z9-eZ1aPu-eZ1nDW-eYLc98-eYZV3f-eYLBSp-eYZxSm-eYMQhR-eYYUs9-eYLn4V-eYZnkS-eYNhyB-ct6mmy-7pQQRc-7pQQQX-eYMFm4-eZhuBe</a:t>
            </a:r>
            <a:endParaRPr sz="13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70000"/>
              </a:lnSpc>
              <a:buSzPts val="1750"/>
              <a:buNone/>
            </a:pP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Slide 11: (1714) </a:t>
            </a:r>
            <a:r>
              <a:rPr lang="da-DK" sz="1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https://www.flickr.com/photos/cpqs/15040092137/in/photolist-2m4SkGt-23GS5Do-p8brR8-p9aHaY-di9BtN-oNXbPG-p8WHnY-oRtn3g-oNXbT8-6Xqo3P-p9cCe4-oV3ppp-gxLJ1y-oQG8Pm</a:t>
            </a:r>
            <a:endParaRPr lang="da-DK" sz="1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  <a:p>
            <a:pPr marL="0" lvl="0" indent="0">
              <a:lnSpc>
                <a:spcPct val="70000"/>
              </a:lnSpc>
              <a:buSzPts val="1750"/>
              <a:buNone/>
            </a:pP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Slide 12 </a:t>
            </a: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  <a:hlinkClick r:id="rId14"/>
              </a:rPr>
              <a:t>Piqué.jpg (468×702) (wikimedia.org)</a:t>
            </a: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credit</a:t>
            </a:r>
            <a:r>
              <a:rPr lang="da-DK" sz="1400" dirty="0">
                <a:latin typeface="Cambria" panose="02040503050406030204" pitchFamily="18" charset="0"/>
                <a:ea typeface="Cambria" panose="02040503050406030204" pitchFamily="18" charset="0"/>
              </a:rPr>
              <a:t> to: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hlinkClick r:id="rId15"/>
              </a:rPr>
              <a:t>Creative Commons — Attribution 2.0 Generic — CC BY 2.0</a:t>
            </a:r>
            <a:endParaRPr lang="da-DK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endParaRPr sz="1400" dirty="0"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endParaRPr sz="17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endParaRPr sz="17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ctrTitle"/>
          </p:nvPr>
        </p:nvSpPr>
        <p:spPr>
          <a:xfrm>
            <a:off x="460399" y="98323"/>
            <a:ext cx="10913807" cy="130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mbria"/>
              <a:buNone/>
            </a:pPr>
            <a:r>
              <a:rPr lang="da-DK" sz="8000" b="1">
                <a:latin typeface="Cambria"/>
                <a:ea typeface="Cambria"/>
                <a:cs typeface="Cambria"/>
                <a:sym typeface="Cambria"/>
              </a:rPr>
              <a:t>España </a:t>
            </a:r>
            <a:r>
              <a:rPr lang="da-DK" sz="8000">
                <a:latin typeface="Cambria"/>
                <a:ea typeface="Cambria"/>
                <a:cs typeface="Cambria"/>
                <a:sym typeface="Cambria"/>
              </a:rPr>
              <a:t>– </a:t>
            </a:r>
            <a:r>
              <a:rPr lang="da-DK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la historia </a:t>
            </a:r>
            <a:endParaRPr/>
          </a:p>
        </p:txBody>
      </p:sp>
      <p:pic>
        <p:nvPicPr>
          <p:cNvPr id="99" name="Google Shape;99;p2" descr="MAPA DE ESPAÑA GENTILICI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3907" y="1400039"/>
            <a:ext cx="7426789" cy="5195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543232" y="2935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da-DK" b="1">
                <a:latin typeface="Cambria"/>
                <a:ea typeface="Cambria"/>
                <a:cs typeface="Cambria"/>
                <a:sym typeface="Cambria"/>
              </a:rPr>
              <a:t>Catalonien</a:t>
            </a:r>
            <a:r>
              <a:rPr lang="da-DK">
                <a:latin typeface="Cambria"/>
                <a:ea typeface="Cambria"/>
                <a:cs typeface="Cambria"/>
                <a:sym typeface="Cambria"/>
              </a:rPr>
              <a:t> - </a:t>
            </a:r>
            <a:r>
              <a:rPr lang="da-DK" sz="4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Cataluña</a:t>
            </a:r>
            <a:endParaRPr sz="40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451792" y="1714847"/>
            <a:ext cx="10515600" cy="473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 b="1">
              <a:latin typeface="Cambria"/>
              <a:ea typeface="Cambria"/>
              <a:cs typeface="Cambria"/>
              <a:sym typeface="Cambri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mbria"/>
              <a:buChar char="-"/>
            </a:pPr>
            <a:r>
              <a:rPr lang="da-DK" sz="2600">
                <a:latin typeface="Cambria"/>
                <a:ea typeface="Cambria"/>
                <a:cs typeface="Cambria"/>
                <a:sym typeface="Cambria"/>
              </a:rPr>
              <a:t>Fra 1931 til 1939 havde Catalonien </a:t>
            </a:r>
            <a:r>
              <a:rPr lang="da-DK" sz="2600" u="sng">
                <a:latin typeface="Cambria"/>
                <a:ea typeface="Cambria"/>
                <a:cs typeface="Cambria"/>
                <a:sym typeface="Cambria"/>
              </a:rPr>
              <a:t>selv</a:t>
            </a:r>
            <a:r>
              <a:rPr lang="da-DK" sz="2600" b="1" u="sng">
                <a:latin typeface="Cambria"/>
                <a:ea typeface="Cambria"/>
                <a:cs typeface="Cambria"/>
                <a:sym typeface="Cambria"/>
              </a:rPr>
              <a:t>styre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da-DK" sz="2600">
                <a:latin typeface="Cambria"/>
                <a:ea typeface="Cambria"/>
                <a:cs typeface="Cambria"/>
                <a:sym typeface="Cambria"/>
              </a:rPr>
              <a:t>    under den 2. republik.</a:t>
            </a:r>
            <a:br>
              <a:rPr lang="da-DK" sz="2600">
                <a:latin typeface="Cambria"/>
                <a:ea typeface="Cambria"/>
                <a:cs typeface="Cambria"/>
                <a:sym typeface="Cambria"/>
              </a:rPr>
            </a:br>
            <a:r>
              <a:rPr lang="da-DK" sz="2600"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da-DK" sz="2600" i="1">
                <a:latin typeface="Cambria"/>
                <a:ea typeface="Cambria"/>
                <a:cs typeface="Cambria"/>
                <a:sym typeface="Cambria"/>
              </a:rPr>
              <a:t>Obs: ikke selvstændighed!)</a:t>
            </a:r>
            <a:br>
              <a:rPr lang="da-DK" sz="2600" i="1">
                <a:latin typeface="Cambria"/>
                <a:ea typeface="Cambria"/>
                <a:cs typeface="Cambria"/>
                <a:sym typeface="Cambria"/>
              </a:rPr>
            </a:br>
            <a:endParaRPr sz="2600" i="1">
              <a:latin typeface="Cambria"/>
              <a:ea typeface="Cambria"/>
              <a:cs typeface="Cambria"/>
              <a:sym typeface="Cambri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mbria"/>
              <a:buChar char="-"/>
            </a:pPr>
            <a:r>
              <a:rPr lang="da-DK" sz="2600">
                <a:latin typeface="Cambria"/>
                <a:ea typeface="Cambria"/>
                <a:cs typeface="Cambria"/>
                <a:sym typeface="Cambria"/>
              </a:rPr>
              <a:t>Det betød bl.a., at regionen selv kunne bestemme</a:t>
            </a:r>
            <a:br>
              <a:rPr lang="da-DK" sz="2600">
                <a:latin typeface="Cambria"/>
                <a:ea typeface="Cambria"/>
                <a:cs typeface="Cambria"/>
                <a:sym typeface="Cambria"/>
              </a:rPr>
            </a:br>
            <a:r>
              <a:rPr lang="da-DK" sz="2600">
                <a:latin typeface="Cambria"/>
                <a:ea typeface="Cambria"/>
                <a:cs typeface="Cambria"/>
                <a:sym typeface="Cambria"/>
              </a:rPr>
              <a:t>visse politiske ting uden at skulle have accept fra </a:t>
            </a:r>
            <a:br>
              <a:rPr lang="da-DK" sz="2600">
                <a:latin typeface="Cambria"/>
                <a:ea typeface="Cambria"/>
                <a:cs typeface="Cambria"/>
                <a:sym typeface="Cambria"/>
              </a:rPr>
            </a:br>
            <a:r>
              <a:rPr lang="da-DK" sz="2600">
                <a:latin typeface="Cambria"/>
                <a:ea typeface="Cambria"/>
                <a:cs typeface="Cambria"/>
                <a:sym typeface="Cambria"/>
              </a:rPr>
              <a:t>den spanske centralmagt. </a:t>
            </a:r>
            <a:br>
              <a:rPr lang="da-DK" sz="2600">
                <a:latin typeface="Cambria"/>
                <a:ea typeface="Cambria"/>
                <a:cs typeface="Cambria"/>
                <a:sym typeface="Cambria"/>
              </a:rPr>
            </a:br>
            <a:endParaRPr sz="2000" i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pic>
        <p:nvPicPr>
          <p:cNvPr id="107" name="Google Shape;107;p3" descr="Cataluña - Wikipedia, la enciclopedia lib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6212" y="1376517"/>
            <a:ext cx="4120658" cy="3536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Cambria"/>
              <a:buNone/>
            </a:pPr>
            <a:r>
              <a:rPr lang="da-DK" sz="4860" b="1">
                <a:latin typeface="Cambria"/>
                <a:ea typeface="Cambria"/>
                <a:cs typeface="Cambria"/>
                <a:sym typeface="Cambria"/>
              </a:rPr>
              <a:t>Den spanske borgerkrig 1936-1939</a:t>
            </a:r>
            <a:br>
              <a:rPr lang="da-DK" sz="3959" b="1">
                <a:latin typeface="Cambria"/>
                <a:ea typeface="Cambria"/>
                <a:cs typeface="Cambria"/>
                <a:sym typeface="Cambria"/>
              </a:rPr>
            </a:br>
            <a:r>
              <a:rPr lang="da-DK" sz="3959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- La Guerra Civil Española -  </a:t>
            </a: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467393" y="220908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a-DK" b="1" dirty="0">
                <a:latin typeface="Cambria"/>
                <a:ea typeface="Cambria"/>
                <a:cs typeface="Cambria"/>
                <a:sym typeface="Cambria"/>
              </a:rPr>
              <a:t>NATIONALISTER</a:t>
            </a:r>
            <a:r>
              <a:rPr lang="da-DK" dirty="0">
                <a:latin typeface="Cambria"/>
                <a:ea typeface="Cambria"/>
                <a:cs typeface="Cambria"/>
                <a:sym typeface="Cambria"/>
              </a:rPr>
              <a:t> og </a:t>
            </a:r>
            <a:r>
              <a:rPr lang="da-DK" b="1" dirty="0">
                <a:latin typeface="Cambria"/>
                <a:ea typeface="Cambria"/>
                <a:cs typeface="Cambria"/>
                <a:sym typeface="Cambria"/>
              </a:rPr>
              <a:t>REPUBLIKANERE</a:t>
            </a:r>
            <a:r>
              <a:rPr lang="da-DK" dirty="0">
                <a:latin typeface="Cambria"/>
                <a:ea typeface="Cambria"/>
                <a:cs typeface="Cambria"/>
                <a:sym typeface="Cambria"/>
              </a:rPr>
              <a:t> kæmper mod hinanden.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da-DK" sz="3200" b="1" dirty="0"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da-DK" dirty="0">
                <a:latin typeface="Cambria"/>
                <a:ea typeface="Cambria"/>
                <a:cs typeface="Cambria"/>
                <a:sym typeface="Cambria"/>
              </a:rPr>
              <a:t>ationalisterne ønsker: </a:t>
            </a:r>
            <a:r>
              <a:rPr lang="da-DK" b="1" u="sng" dirty="0">
                <a:latin typeface="Cambria"/>
                <a:ea typeface="Cambria"/>
                <a:cs typeface="Cambria"/>
                <a:sym typeface="Cambria"/>
              </a:rPr>
              <a:t>diktatur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da-DK" sz="3200" b="1" dirty="0"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da-DK" dirty="0">
                <a:latin typeface="Cambria"/>
                <a:ea typeface="Cambria"/>
                <a:cs typeface="Cambria"/>
                <a:sym typeface="Cambria"/>
              </a:rPr>
              <a:t>epublikanerne ønsker: </a:t>
            </a:r>
            <a:r>
              <a:rPr lang="da-DK" b="1" u="sng" dirty="0">
                <a:latin typeface="Cambria"/>
                <a:ea typeface="Cambria"/>
                <a:cs typeface="Cambria"/>
                <a:sym typeface="Cambria"/>
              </a:rPr>
              <a:t>demokrati</a:t>
            </a:r>
            <a:endParaRPr dirty="0"/>
          </a:p>
        </p:txBody>
      </p:sp>
      <p:sp>
        <p:nvSpPr>
          <p:cNvPr id="116" name="Google Shape;116;p4"/>
          <p:cNvSpPr/>
          <p:nvPr/>
        </p:nvSpPr>
        <p:spPr>
          <a:xfrm>
            <a:off x="1837096" y="5454358"/>
            <a:ext cx="3079033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 b="1" i="0" u="none" strike="noStrike" cap="none">
                <a:solidFill>
                  <a:srgbClr val="FFFF00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democracia</a:t>
            </a:r>
            <a:endParaRPr sz="2800" b="1" i="0" u="none" strike="noStrike" cap="none">
              <a:solidFill>
                <a:srgbClr val="FFFF00"/>
              </a:solidFill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1837096" y="3966358"/>
            <a:ext cx="298910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 b="0" i="0" u="none" strike="noStrike" cap="none">
                <a:solidFill>
                  <a:srgbClr val="7F7F7F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dictadura</a:t>
            </a:r>
            <a:endParaRPr sz="2800" b="0" i="0" u="none" strike="noStrike" cap="none">
              <a:solidFill>
                <a:srgbClr val="7F7F7F"/>
              </a:solidFill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508AE01-1990-4322-9D6D-AE1C97770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773" y="2659225"/>
            <a:ext cx="2980578" cy="39990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291792" y="255954"/>
            <a:ext cx="921789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da-DK" b="1" dirty="0">
                <a:latin typeface="Cambria"/>
                <a:ea typeface="Cambria"/>
                <a:cs typeface="Cambria"/>
                <a:sym typeface="Cambria"/>
              </a:rPr>
              <a:t>Franco-diktaturet 1939-1975</a:t>
            </a:r>
            <a:br>
              <a:rPr lang="da-DK" b="1" dirty="0">
                <a:latin typeface="Cambria"/>
                <a:ea typeface="Cambria"/>
                <a:cs typeface="Cambria"/>
                <a:sym typeface="Cambria"/>
              </a:rPr>
            </a:br>
            <a:r>
              <a:rPr lang="da-DK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- La </a:t>
            </a:r>
            <a:r>
              <a:rPr lang="da-DK" sz="4000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dictadura</a:t>
            </a:r>
            <a:r>
              <a:rPr lang="da-DK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de Franco - </a:t>
            </a:r>
            <a:endParaRPr dirty="0"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291792" y="2126814"/>
            <a:ext cx="7645299" cy="164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da-DK" sz="2720">
                <a:latin typeface="Cambria"/>
                <a:ea typeface="Cambria"/>
                <a:cs typeface="Cambria"/>
                <a:sym typeface="Cambria"/>
              </a:rPr>
              <a:t>Nationalisterne </a:t>
            </a:r>
            <a:r>
              <a:rPr lang="da-DK" sz="2720" u="sng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VINDER</a:t>
            </a:r>
            <a:r>
              <a:rPr lang="da-DK" sz="2720">
                <a:latin typeface="Cambria"/>
                <a:ea typeface="Cambria"/>
                <a:cs typeface="Cambria"/>
                <a:sym typeface="Cambria"/>
              </a:rPr>
              <a:t> borgerkrigen (med hjælp fra det nazistiske Tyskland og det fascistiske Italien) og indsætter militærgeneral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720"/>
              <a:buNone/>
            </a:pPr>
            <a:r>
              <a:rPr lang="da-DK" sz="2720" b="1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FRANCISCO FRANCO </a:t>
            </a:r>
            <a:r>
              <a:rPr lang="da-DK" sz="2720">
                <a:latin typeface="Cambria"/>
                <a:ea typeface="Cambria"/>
                <a:cs typeface="Cambria"/>
                <a:sym typeface="Cambria"/>
              </a:rPr>
              <a:t>som </a:t>
            </a:r>
            <a:r>
              <a:rPr lang="da-DK" sz="272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diktator</a:t>
            </a:r>
            <a:r>
              <a:rPr lang="da-DK" sz="2720">
                <a:latin typeface="Cambria"/>
                <a:ea typeface="Cambria"/>
                <a:cs typeface="Cambria"/>
                <a:sym typeface="Cambria"/>
              </a:rPr>
              <a:t> i Spanien.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/>
          </a:p>
        </p:txBody>
      </p:sp>
      <p:sp>
        <p:nvSpPr>
          <p:cNvPr id="126" name="Google Shape;126;p5"/>
          <p:cNvSpPr/>
          <p:nvPr/>
        </p:nvSpPr>
        <p:spPr>
          <a:xfrm>
            <a:off x="229522" y="3955188"/>
            <a:ext cx="815585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Franco er </a:t>
            </a:r>
            <a:r>
              <a:rPr lang="da-DK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imod</a:t>
            </a:r>
            <a:r>
              <a:rPr lang="da-DK"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regionalt selvstyre og vil have Catalonien og resten af landet til at </a:t>
            </a:r>
            <a:r>
              <a:rPr lang="da-DK" sz="2800" b="0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rette ind efter ham og hans love</a:t>
            </a:r>
            <a:r>
              <a:rPr lang="da-DK" sz="2800" b="0" i="0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da-DK"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Han ønsker </a:t>
            </a:r>
            <a:r>
              <a:rPr lang="da-DK" sz="2800" b="0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ét samlet Spanien</a:t>
            </a:r>
            <a:r>
              <a:rPr lang="da-DK"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som skal styres centralt af ham og hans regime fra Madrid. </a:t>
            </a:r>
            <a:endParaRPr sz="3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8652966" y="782136"/>
            <a:ext cx="318565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b="1" dirty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Francisco Franco = DICTADOR de </a:t>
            </a:r>
            <a:r>
              <a:rPr lang="da-DK" sz="2400" b="1" dirty="0" err="1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España</a:t>
            </a:r>
            <a:endParaRPr sz="2400" b="1" dirty="0">
              <a:solidFill>
                <a:srgbClr val="0070C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9753600" y="2288556"/>
            <a:ext cx="302494" cy="42753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 rot="-465918">
            <a:off x="7177994" y="5381355"/>
            <a:ext cx="4955636" cy="120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 b="1" cap="none">
                <a:solidFill>
                  <a:srgbClr val="C55A11"/>
                </a:solidFill>
                <a:latin typeface="Anton"/>
                <a:ea typeface="Anton"/>
                <a:cs typeface="Anton"/>
                <a:sym typeface="Anton"/>
              </a:rPr>
              <a:t>ESPAÑA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 b="1">
                <a:solidFill>
                  <a:srgbClr val="C55A11"/>
                </a:solidFill>
                <a:latin typeface="Anton"/>
                <a:ea typeface="Anton"/>
                <a:cs typeface="Anton"/>
                <a:sym typeface="Anton"/>
              </a:rPr>
              <a:t>Una, grande y libre</a:t>
            </a:r>
            <a:endParaRPr sz="3600" b="1" cap="none">
              <a:solidFill>
                <a:srgbClr val="C55A1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47C0B85-9D13-4C81-A45F-67FD7FF25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107" y="2107699"/>
            <a:ext cx="2320638" cy="30941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417551" y="197975"/>
            <a:ext cx="112136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da-DK" b="1">
                <a:latin typeface="Cambria"/>
                <a:ea typeface="Cambria"/>
                <a:cs typeface="Cambria"/>
                <a:sym typeface="Cambria"/>
              </a:rPr>
              <a:t>Undertrykkelse og voldsanvendelse</a:t>
            </a:r>
            <a:br>
              <a:rPr lang="da-DK" b="1">
                <a:latin typeface="Cambria"/>
                <a:ea typeface="Cambria"/>
                <a:cs typeface="Cambria"/>
                <a:sym typeface="Cambria"/>
              </a:rPr>
            </a:br>
            <a:r>
              <a:rPr lang="da-DK" sz="4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- La represión y la violencia - </a:t>
            </a:r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4973210" y="1524000"/>
            <a:ext cx="7142590" cy="480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a-DK">
                <a:latin typeface="Cambria"/>
                <a:ea typeface="Cambria"/>
                <a:cs typeface="Cambria"/>
                <a:sym typeface="Cambria"/>
              </a:rPr>
              <a:t>Diktatoren Francos politik 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a-DK" b="1" u="sng">
                <a:latin typeface="Cambria"/>
                <a:ea typeface="Cambria"/>
                <a:cs typeface="Cambria"/>
                <a:sym typeface="Cambria"/>
              </a:rPr>
              <a:t>nationalistisk</a:t>
            </a:r>
            <a:r>
              <a:rPr lang="da-DK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da-DK" b="1" u="sng">
                <a:latin typeface="Cambria"/>
                <a:ea typeface="Cambria"/>
                <a:cs typeface="Cambria"/>
                <a:sym typeface="Cambria"/>
              </a:rPr>
              <a:t>konservativ</a:t>
            </a:r>
            <a:r>
              <a:rPr lang="da-DK">
                <a:latin typeface="Cambria"/>
                <a:ea typeface="Cambria"/>
                <a:cs typeface="Cambria"/>
                <a:sym typeface="Cambria"/>
              </a:rPr>
              <a:t>, </a:t>
            </a:r>
            <a:br>
              <a:rPr lang="da-DK">
                <a:latin typeface="Cambria"/>
                <a:ea typeface="Cambria"/>
                <a:cs typeface="Cambria"/>
                <a:sym typeface="Cambria"/>
              </a:rPr>
            </a:br>
            <a:r>
              <a:rPr lang="da-DK" b="1" u="sng">
                <a:latin typeface="Cambria"/>
                <a:ea typeface="Cambria"/>
                <a:cs typeface="Cambria"/>
                <a:sym typeface="Cambria"/>
              </a:rPr>
              <a:t>religiøs</a:t>
            </a:r>
            <a:r>
              <a:rPr lang="da-DK">
                <a:latin typeface="Cambria"/>
                <a:ea typeface="Cambria"/>
                <a:cs typeface="Cambria"/>
                <a:sym typeface="Cambria"/>
              </a:rPr>
              <a:t> og </a:t>
            </a:r>
            <a:r>
              <a:rPr lang="da-DK" b="1" u="sng">
                <a:latin typeface="Cambria"/>
                <a:ea typeface="Cambria"/>
                <a:cs typeface="Cambria"/>
                <a:sym typeface="Cambria"/>
              </a:rPr>
              <a:t>autoritær</a:t>
            </a:r>
            <a:r>
              <a:rPr lang="da-DK"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a-DK"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a-DK">
                <a:latin typeface="Cambria"/>
                <a:ea typeface="Cambria"/>
                <a:cs typeface="Cambria"/>
                <a:sym typeface="Cambria"/>
              </a:rPr>
              <a:t>Den katolske kirke </a:t>
            </a:r>
            <a:r>
              <a:rPr lang="da-DK" b="1">
                <a:latin typeface="Cambria"/>
                <a:ea typeface="Cambria"/>
                <a:cs typeface="Cambria"/>
                <a:sym typeface="Cambria"/>
              </a:rPr>
              <a:t>spiller</a:t>
            </a:r>
            <a:r>
              <a:rPr lang="da-DK">
                <a:latin typeface="Cambria"/>
                <a:ea typeface="Cambria"/>
                <a:cs typeface="Cambria"/>
                <a:sym typeface="Cambria"/>
              </a:rPr>
              <a:t> en væsentlig rolle i hans måde at regere og udstede love på.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a-DK">
                <a:latin typeface="Cambria"/>
                <a:ea typeface="Cambria"/>
                <a:cs typeface="Cambria"/>
                <a:sym typeface="Cambria"/>
              </a:rPr>
              <a:t>Franco </a:t>
            </a:r>
            <a:r>
              <a:rPr lang="da-DK" b="1" u="sng">
                <a:latin typeface="Cambria"/>
                <a:ea typeface="Cambria"/>
                <a:cs typeface="Cambria"/>
                <a:sym typeface="Cambria"/>
              </a:rPr>
              <a:t>undertrykker</a:t>
            </a:r>
            <a:r>
              <a:rPr lang="da-DK">
                <a:latin typeface="Cambria"/>
                <a:ea typeface="Cambria"/>
                <a:cs typeface="Cambria"/>
                <a:sym typeface="Cambria"/>
              </a:rPr>
              <a:t> med vold politiske modstandere og anderledestænkende.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D05CA7E-C185-4BF1-9FA5-FDA003C3C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53" y="1933673"/>
            <a:ext cx="4398337" cy="27876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395749" y="119319"/>
            <a:ext cx="114791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da-DK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Cataluña hoy – Catalonien i dag</a:t>
            </a:r>
            <a:r>
              <a:rPr lang="da-DK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395749" y="1385429"/>
            <a:ext cx="7037438" cy="487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da-DK" sz="2960" dirty="0">
                <a:latin typeface="Cambria"/>
                <a:ea typeface="Cambria"/>
                <a:cs typeface="Cambria"/>
                <a:sym typeface="Cambria"/>
              </a:rPr>
              <a:t>I dag føler </a:t>
            </a:r>
            <a:r>
              <a:rPr lang="da-DK" sz="2960" dirty="0" err="1">
                <a:latin typeface="Cambria"/>
                <a:ea typeface="Cambria"/>
                <a:cs typeface="Cambria"/>
                <a:sym typeface="Cambria"/>
              </a:rPr>
              <a:t>catalanerne</a:t>
            </a:r>
            <a:r>
              <a:rPr lang="da-DK" sz="2960" dirty="0">
                <a:latin typeface="Cambria"/>
                <a:ea typeface="Cambria"/>
                <a:cs typeface="Cambria"/>
                <a:sym typeface="Cambria"/>
              </a:rPr>
              <a:t> stadigvæk stærkt for deres region, og de har da også deres eget </a:t>
            </a:r>
            <a:r>
              <a:rPr lang="da-DK" sz="2960" b="1" u="sng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sprog</a:t>
            </a:r>
            <a:r>
              <a:rPr lang="da-DK" sz="296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a-DK" sz="2960" dirty="0">
                <a:latin typeface="Cambria"/>
                <a:ea typeface="Cambria"/>
                <a:cs typeface="Cambria"/>
                <a:sym typeface="Cambria"/>
              </a:rPr>
              <a:t>= </a:t>
            </a:r>
            <a:r>
              <a:rPr lang="da-DK" sz="2960" b="1" u="sng" dirty="0">
                <a:latin typeface="Cambria"/>
                <a:ea typeface="Cambria"/>
                <a:cs typeface="Cambria"/>
                <a:sym typeface="Cambria"/>
              </a:rPr>
              <a:t>catalansk</a:t>
            </a:r>
            <a:r>
              <a:rPr lang="da-DK" sz="2960" dirty="0">
                <a:latin typeface="Cambria"/>
                <a:ea typeface="Cambria"/>
                <a:cs typeface="Cambria"/>
                <a:sym typeface="Cambria"/>
              </a:rPr>
              <a:t> </a:t>
            </a:r>
            <a:br>
              <a:rPr lang="da-DK" sz="2960" dirty="0">
                <a:latin typeface="Cambria"/>
                <a:ea typeface="Cambria"/>
                <a:cs typeface="Cambria"/>
                <a:sym typeface="Cambria"/>
              </a:rPr>
            </a:br>
            <a:r>
              <a:rPr lang="da-DK" sz="2960" dirty="0">
                <a:latin typeface="Cambria"/>
                <a:ea typeface="Cambria"/>
                <a:cs typeface="Cambria"/>
                <a:sym typeface="Cambria"/>
              </a:rPr>
              <a:t>samt stærke traditioner og en stærk kultur.   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da-DK" sz="2960" dirty="0">
                <a:latin typeface="Cambria"/>
                <a:ea typeface="Cambria"/>
                <a:cs typeface="Cambria"/>
                <a:sym typeface="Cambria"/>
              </a:rPr>
              <a:t>På trods af at Franco forbød </a:t>
            </a:r>
            <a:r>
              <a:rPr lang="da-DK" sz="2960" dirty="0" err="1">
                <a:latin typeface="Cambria"/>
                <a:ea typeface="Cambria"/>
                <a:cs typeface="Cambria"/>
                <a:sym typeface="Cambria"/>
              </a:rPr>
              <a:t>catalanerne</a:t>
            </a:r>
            <a:r>
              <a:rPr lang="da-DK" sz="2960" dirty="0">
                <a:latin typeface="Cambria"/>
                <a:ea typeface="Cambria"/>
                <a:cs typeface="Cambria"/>
                <a:sym typeface="Cambria"/>
              </a:rPr>
              <a:t> at tale catalansk og dermed undertrykte den catalanske identitet, har de stadig en stærk selvforståelse. 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960"/>
              <a:buNone/>
            </a:pPr>
            <a:r>
              <a:rPr lang="da-DK" sz="296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da-DK" sz="2960" b="1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vídeo</a:t>
            </a:r>
            <a:r>
              <a:rPr lang="da-DK" sz="296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da-DK" sz="2960" b="1" u="sng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4 grunde til selvstændighed</a:t>
            </a:r>
            <a:r>
              <a:rPr lang="da-DK" sz="296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 sz="296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</p:txBody>
      </p:sp>
      <p:pic>
        <p:nvPicPr>
          <p:cNvPr id="144" name="Google Shape;144;p7" descr="Cataluña - Wikipedia, la enciclopedia lib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3187" y="1909480"/>
            <a:ext cx="4441670" cy="3812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8916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da-DK" b="1">
                <a:latin typeface="Cambria"/>
                <a:ea typeface="Cambria"/>
                <a:cs typeface="Cambria"/>
                <a:sym typeface="Cambria"/>
              </a:rPr>
              <a:t>Spansk og catalansk </a:t>
            </a:r>
            <a:br>
              <a:rPr lang="da-DK" b="1">
                <a:latin typeface="Cambria"/>
                <a:ea typeface="Cambria"/>
                <a:cs typeface="Cambria"/>
                <a:sym typeface="Cambria"/>
              </a:rPr>
            </a:br>
            <a:r>
              <a:rPr lang="da-DK">
                <a:latin typeface="Cambria"/>
                <a:ea typeface="Cambria"/>
                <a:cs typeface="Cambria"/>
                <a:sym typeface="Cambria"/>
              </a:rPr>
              <a:t>- sproglige forskelle/ligheder</a:t>
            </a:r>
            <a:endParaRPr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0" name="Google Shape;150;p8"/>
          <p:cNvSpPr txBox="1">
            <a:spLocks noGrp="1"/>
          </p:cNvSpPr>
          <p:nvPr>
            <p:ph type="body" idx="1"/>
          </p:nvPr>
        </p:nvSpPr>
        <p:spPr>
          <a:xfrm>
            <a:off x="7757651" y="1831413"/>
            <a:ext cx="4434349" cy="494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</a:pPr>
            <a:r>
              <a:rPr lang="da-DK" sz="2150" b="1">
                <a:latin typeface="Cambria"/>
                <a:ea typeface="Cambria"/>
                <a:cs typeface="Cambria"/>
                <a:sym typeface="Cambria"/>
              </a:rPr>
              <a:t>El danés (dansk)</a:t>
            </a:r>
            <a:endParaRPr sz="215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</a:pPr>
            <a:endParaRPr sz="215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</a:pPr>
            <a:r>
              <a:rPr lang="da-DK" sz="2150">
                <a:latin typeface="Cambria"/>
                <a:ea typeface="Cambria"/>
                <a:cs typeface="Cambria"/>
                <a:sym typeface="Cambria"/>
              </a:rPr>
              <a:t>Hvordan har du det</a:t>
            </a:r>
            <a:br>
              <a:rPr lang="da-DK" sz="2150">
                <a:latin typeface="Cambria"/>
                <a:ea typeface="Cambria"/>
                <a:cs typeface="Cambria"/>
                <a:sym typeface="Cambria"/>
              </a:rPr>
            </a:br>
            <a:endParaRPr sz="215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</a:pPr>
            <a:br>
              <a:rPr lang="da-DK" sz="2150">
                <a:latin typeface="Cambria"/>
                <a:ea typeface="Cambria"/>
                <a:cs typeface="Cambria"/>
                <a:sym typeface="Cambria"/>
              </a:rPr>
            </a:br>
            <a:r>
              <a:rPr lang="da-DK" sz="2150">
                <a:latin typeface="Cambria"/>
                <a:ea typeface="Cambria"/>
                <a:cs typeface="Cambria"/>
                <a:sym typeface="Cambria"/>
              </a:rPr>
              <a:t>Goddag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</a:pPr>
            <a:br>
              <a:rPr lang="da-DK" sz="2150">
                <a:latin typeface="Cambria"/>
                <a:ea typeface="Cambria"/>
                <a:cs typeface="Cambria"/>
                <a:sym typeface="Cambria"/>
              </a:rPr>
            </a:br>
            <a:br>
              <a:rPr lang="da-DK" sz="2150">
                <a:latin typeface="Cambria"/>
                <a:ea typeface="Cambria"/>
                <a:cs typeface="Cambria"/>
                <a:sym typeface="Cambria"/>
              </a:rPr>
            </a:br>
            <a:r>
              <a:rPr lang="da-DK" sz="2150">
                <a:latin typeface="Cambria"/>
                <a:ea typeface="Cambria"/>
                <a:cs typeface="Cambria"/>
                <a:sym typeface="Cambria"/>
              </a:rPr>
              <a:t>Glædelig jul </a:t>
            </a:r>
            <a:br>
              <a:rPr lang="da-DK" sz="2150">
                <a:latin typeface="Cambria"/>
                <a:ea typeface="Cambria"/>
                <a:cs typeface="Cambria"/>
                <a:sym typeface="Cambria"/>
              </a:rPr>
            </a:br>
            <a:br>
              <a:rPr lang="da-DK" sz="2150">
                <a:latin typeface="Cambria"/>
                <a:ea typeface="Cambria"/>
                <a:cs typeface="Cambria"/>
                <a:sym typeface="Cambria"/>
              </a:rPr>
            </a:br>
            <a:br>
              <a:rPr lang="da-DK" sz="2150">
                <a:latin typeface="Cambria"/>
                <a:ea typeface="Cambria"/>
                <a:cs typeface="Cambria"/>
                <a:sym typeface="Cambria"/>
              </a:rPr>
            </a:br>
            <a:r>
              <a:rPr lang="da-DK" sz="2150">
                <a:latin typeface="Cambria"/>
                <a:ea typeface="Cambria"/>
                <a:cs typeface="Cambria"/>
                <a:sym typeface="Cambria"/>
              </a:rPr>
              <a:t>Tak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</a:pPr>
            <a:br>
              <a:rPr lang="da-DK" sz="2150">
                <a:latin typeface="Cambria"/>
                <a:ea typeface="Cambria"/>
                <a:cs typeface="Cambria"/>
                <a:sym typeface="Cambria"/>
              </a:rPr>
            </a:br>
            <a:br>
              <a:rPr lang="da-DK" sz="2150">
                <a:latin typeface="Cambria"/>
                <a:ea typeface="Cambria"/>
                <a:cs typeface="Cambria"/>
                <a:sym typeface="Cambria"/>
              </a:rPr>
            </a:br>
            <a:r>
              <a:rPr lang="da-DK" sz="2150">
                <a:latin typeface="Cambria"/>
                <a:ea typeface="Cambria"/>
                <a:cs typeface="Cambria"/>
                <a:sym typeface="Cambria"/>
              </a:rPr>
              <a:t>Farvel</a:t>
            </a:r>
            <a:r>
              <a:rPr lang="da-DK" sz="1275"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endParaRPr sz="7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rPr lang="da-DK" sz="700"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</p:txBody>
      </p:sp>
      <p:sp>
        <p:nvSpPr>
          <p:cNvPr id="151" name="Google Shape;151;p8"/>
          <p:cNvSpPr txBox="1"/>
          <p:nvPr/>
        </p:nvSpPr>
        <p:spPr>
          <a:xfrm>
            <a:off x="730046" y="1700060"/>
            <a:ext cx="2376948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 español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Cómo estás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Buenos días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Feliz Navidad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Gracias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Adiós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4055807" y="1690688"/>
            <a:ext cx="3574025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 catalán (catalá)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 estàs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Bon dia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Bon Nadal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Gràcies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Adeu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/>
          <p:nvPr/>
        </p:nvSpPr>
        <p:spPr>
          <a:xfrm>
            <a:off x="471950" y="226141"/>
            <a:ext cx="56732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4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Unge og identitet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 txBox="1"/>
          <p:nvPr/>
        </p:nvSpPr>
        <p:spPr>
          <a:xfrm>
            <a:off x="7629833" y="1364196"/>
            <a:ext cx="4375355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a-DK" sz="24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Indsæt citater fra </a:t>
            </a:r>
            <a:r>
              <a:rPr lang="da-DK" sz="2400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Voces</a:t>
            </a:r>
            <a:r>
              <a:rPr lang="da-DK" sz="24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de </a:t>
            </a:r>
            <a:r>
              <a:rPr lang="da-DK" sz="2400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Berga</a:t>
            </a:r>
            <a:r>
              <a:rPr lang="da-DK" sz="24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s. 60 om unge som føler sig som catalanske.</a:t>
            </a:r>
            <a:endParaRPr lang="da-DK" sz="2400"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/>
            <a:r>
              <a:rPr lang="da-DK" sz="24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Indsæt citater fra </a:t>
            </a:r>
            <a:r>
              <a:rPr lang="da-DK" sz="2400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Voces</a:t>
            </a:r>
            <a:r>
              <a:rPr lang="da-DK" sz="24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de </a:t>
            </a:r>
            <a:r>
              <a:rPr lang="da-DK" sz="2400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Berga</a:t>
            </a:r>
            <a:r>
              <a:rPr lang="da-DK" sz="24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s. 60 om unge som føler sig som catalanske.</a:t>
            </a:r>
            <a:endParaRPr lang="da-DK" sz="2400" dirty="0">
              <a:solidFill>
                <a:srgbClr val="FF0000"/>
              </a:solidFill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582417" y="4434201"/>
            <a:ext cx="704741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Indsæt citater fra </a:t>
            </a:r>
            <a:r>
              <a:rPr lang="da-DK" sz="2400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Voces</a:t>
            </a:r>
            <a:r>
              <a:rPr lang="da-DK" sz="24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de </a:t>
            </a:r>
            <a:r>
              <a:rPr lang="da-DK" sz="2400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Berga</a:t>
            </a:r>
            <a:r>
              <a:rPr lang="da-DK" sz="24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s. 60 om unge som føler sig som catalanske.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u="sng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Indsæt video med oprør i gaderne i Barcelona</a:t>
            </a:r>
            <a:endParaRPr sz="2400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9833" y="2607193"/>
            <a:ext cx="3459575" cy="24076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385C234F-9E1A-468D-AA11-2C804A1E63C3}"/>
              </a:ext>
            </a:extLst>
          </p:cNvPr>
          <p:cNvSpPr txBox="1"/>
          <p:nvPr/>
        </p:nvSpPr>
        <p:spPr>
          <a:xfrm>
            <a:off x="519819" y="1364195"/>
            <a:ext cx="6194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rgbClr val="FF0000"/>
                </a:solidFill>
              </a:rPr>
              <a:t>Indsæt billede med unge </a:t>
            </a:r>
            <a:r>
              <a:rPr lang="da-DK" sz="2800" dirty="0" err="1">
                <a:solidFill>
                  <a:srgbClr val="FF0000"/>
                </a:solidFill>
              </a:rPr>
              <a:t>catalanere</a:t>
            </a:r>
            <a:endParaRPr lang="da-DK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1024</Words>
  <Application>Microsoft Office PowerPoint</Application>
  <PresentationFormat>Widescreen</PresentationFormat>
  <Paragraphs>136</Paragraphs>
  <Slides>13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9" baseType="lpstr">
      <vt:lpstr>Jacques Francois Shadow</vt:lpstr>
      <vt:lpstr>Cambria</vt:lpstr>
      <vt:lpstr>Calibri</vt:lpstr>
      <vt:lpstr>Arial</vt:lpstr>
      <vt:lpstr>Anton</vt:lpstr>
      <vt:lpstr>Office-tema</vt:lpstr>
      <vt:lpstr>OPRØR i Catalunya</vt:lpstr>
      <vt:lpstr>España – la historia </vt:lpstr>
      <vt:lpstr>Catalonien - Cataluña</vt:lpstr>
      <vt:lpstr>Den spanske borgerkrig 1936-1939 - La Guerra Civil Española -  </vt:lpstr>
      <vt:lpstr>Franco-diktaturet 1939-1975 - La dictadura de Franco - </vt:lpstr>
      <vt:lpstr>Undertrykkelse og voldsanvendelse - La represión y la violencia - </vt:lpstr>
      <vt:lpstr>Cataluña hoy – Catalonien i dag </vt:lpstr>
      <vt:lpstr>Spansk og catalansk  - sproglige forskelle/ligheder</vt:lpstr>
      <vt:lpstr>PowerPoint-præsentation</vt:lpstr>
      <vt:lpstr>Politik og fodbold</vt:lpstr>
      <vt:lpstr>El Clásico</vt:lpstr>
      <vt:lpstr>Oprør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OPRØR i Catalunya</dc:title>
  <dc:creator>Britt Justesen</dc:creator>
  <cp:lastModifiedBy>Ulrik Ortmann</cp:lastModifiedBy>
  <cp:revision>19</cp:revision>
  <dcterms:created xsi:type="dcterms:W3CDTF">2020-04-27T17:08:19Z</dcterms:created>
  <dcterms:modified xsi:type="dcterms:W3CDTF">2021-06-24T07:10:08Z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0x01010009FB4548AAAA4541818EC947140C5100</vt:lpwstr>
  </property>
</Properties>
</file>